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1586" r:id="rId2"/>
    <p:sldId id="1522" r:id="rId3"/>
    <p:sldId id="1523" r:id="rId4"/>
    <p:sldId id="1524" r:id="rId5"/>
    <p:sldId id="1579" r:id="rId6"/>
    <p:sldId id="1519" r:id="rId7"/>
    <p:sldId id="1520" r:id="rId8"/>
    <p:sldId id="1525" r:id="rId9"/>
    <p:sldId id="1578" r:id="rId10"/>
    <p:sldId id="1526" r:id="rId11"/>
    <p:sldId id="1527" r:id="rId12"/>
    <p:sldId id="1528" r:id="rId13"/>
    <p:sldId id="1549" r:id="rId14"/>
    <p:sldId id="1550" r:id="rId15"/>
    <p:sldId id="1551" r:id="rId16"/>
    <p:sldId id="1552" r:id="rId17"/>
    <p:sldId id="1553" r:id="rId18"/>
    <p:sldId id="1554" r:id="rId19"/>
    <p:sldId id="1555" r:id="rId20"/>
    <p:sldId id="1557" r:id="rId21"/>
    <p:sldId id="1530" r:id="rId22"/>
    <p:sldId id="1531" r:id="rId23"/>
    <p:sldId id="1532" r:id="rId24"/>
    <p:sldId id="1533" r:id="rId25"/>
    <p:sldId id="1534" r:id="rId26"/>
    <p:sldId id="1535" r:id="rId27"/>
    <p:sldId id="1559" r:id="rId28"/>
    <p:sldId id="1564" r:id="rId29"/>
    <p:sldId id="1560" r:id="rId30"/>
    <p:sldId id="1536" r:id="rId31"/>
    <p:sldId id="1580" r:id="rId32"/>
    <p:sldId id="1537" r:id="rId33"/>
    <p:sldId id="1581" r:id="rId34"/>
    <p:sldId id="1538" r:id="rId35"/>
    <p:sldId id="1539" r:id="rId36"/>
    <p:sldId id="1540" r:id="rId37"/>
    <p:sldId id="1541" r:id="rId38"/>
    <p:sldId id="1548" r:id="rId39"/>
    <p:sldId id="1542" r:id="rId40"/>
    <p:sldId id="1561" r:id="rId41"/>
    <p:sldId id="1563" r:id="rId42"/>
    <p:sldId id="1544" r:id="rId43"/>
    <p:sldId id="1562" r:id="rId44"/>
    <p:sldId id="1582" r:id="rId45"/>
    <p:sldId id="1545" r:id="rId46"/>
    <p:sldId id="1546" r:id="rId47"/>
    <p:sldId id="1583" r:id="rId48"/>
    <p:sldId id="1584" r:id="rId49"/>
    <p:sldId id="1547" r:id="rId50"/>
    <p:sldId id="1419" r:id="rId51"/>
    <p:sldId id="1565" r:id="rId52"/>
    <p:sldId id="1567" r:id="rId53"/>
    <p:sldId id="1407" r:id="rId54"/>
    <p:sldId id="1568" r:id="rId55"/>
    <p:sldId id="1430" r:id="rId56"/>
    <p:sldId id="1429" r:id="rId57"/>
    <p:sldId id="1431" r:id="rId58"/>
    <p:sldId id="1451" r:id="rId59"/>
    <p:sldId id="1569" r:id="rId60"/>
    <p:sldId id="1487" r:id="rId61"/>
    <p:sldId id="1488" r:id="rId62"/>
    <p:sldId id="1570" r:id="rId63"/>
    <p:sldId id="1489" r:id="rId64"/>
    <p:sldId id="1490" r:id="rId65"/>
    <p:sldId id="1571" r:id="rId66"/>
    <p:sldId id="1587" r:id="rId67"/>
    <p:sldId id="1518" r:id="rId68"/>
    <p:sldId id="1480" r:id="rId69"/>
    <p:sldId id="1572" r:id="rId70"/>
    <p:sldId id="1482" r:id="rId71"/>
    <p:sldId id="1483" r:id="rId72"/>
    <p:sldId id="1588" r:id="rId73"/>
    <p:sldId id="1575" r:id="rId74"/>
    <p:sldId id="1278" r:id="rId7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9" autoAdjust="0"/>
    <p:restoredTop sz="75202" autoAdjust="0"/>
  </p:normalViewPr>
  <p:slideViewPr>
    <p:cSldViewPr>
      <p:cViewPr varScale="1">
        <p:scale>
          <a:sx n="55" d="100"/>
          <a:sy n="55" d="100"/>
        </p:scale>
        <p:origin x="48" y="6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59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69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9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7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20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21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47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52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8: Analyzing Graphs, Redux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650376"/>
            <a:ext cx="8991600" cy="683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21,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17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27472764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32004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6576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581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524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2860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41910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5052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32004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6570652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Sucks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task startup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Stragglers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352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Needless graph shuffling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Checkpointing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at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42188756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4038600" y="20998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610100" y="1871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24" name="Straight Arrow Connector 23"/>
          <p:cNvCxnSpPr>
            <a:endCxn id="25" idx="0"/>
          </p:cNvCxnSpPr>
          <p:nvPr/>
        </p:nvCxnSpPr>
        <p:spPr bwMode="auto">
          <a:xfrm>
            <a:off x="4610100" y="2633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4038600" y="37762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10100" y="3547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 bwMode="auto">
          <a:xfrm>
            <a:off x="4610100" y="4309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6" name="Can 35"/>
          <p:cNvSpPr/>
          <p:nvPr/>
        </p:nvSpPr>
        <p:spPr bwMode="auto">
          <a:xfrm>
            <a:off x="4038600" y="54526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4610100" y="52240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228600" y="152400"/>
            <a:ext cx="2590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Let’s Spark!</a:t>
            </a:r>
          </a:p>
        </p:txBody>
      </p:sp>
    </p:spTree>
    <p:extLst>
      <p:ext uri="{BB962C8B-B14F-4D97-AF65-F5344CB8AC3E}">
        <p14:creationId xmlns:p14="http://schemas.microsoft.com/office/powerpoint/2010/main" val="7211648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18712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35476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8" idx="0"/>
          </p:cNvCxnSpPr>
          <p:nvPr/>
        </p:nvCxnSpPr>
        <p:spPr bwMode="auto">
          <a:xfrm>
            <a:off x="4610100" y="5224046"/>
            <a:ext cx="4425" cy="914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386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434896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9974239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61824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</p:spTree>
    <p:extLst>
      <p:ext uri="{BB962C8B-B14F-4D97-AF65-F5344CB8AC3E}">
        <p14:creationId xmlns:p14="http://schemas.microsoft.com/office/powerpoint/2010/main" val="308761511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vs. Spark</a:t>
            </a:r>
          </a:p>
        </p:txBody>
      </p:sp>
    </p:spTree>
    <p:extLst>
      <p:ext uri="{BB962C8B-B14F-4D97-AF65-F5344CB8AC3E}">
        <p14:creationId xmlns:p14="http://schemas.microsoft.com/office/powerpoint/2010/main" val="32043614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Algorithms, again?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srsly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243066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6473932" y="3103898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86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Even faster?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4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20156972">
            <a:off x="5105163" y="179358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876959">
            <a:off x="4869036" y="1514507"/>
            <a:ext cx="359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Let’s be smarter about this!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66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</p:txBody>
      </p:sp>
    </p:spTree>
    <p:extLst>
      <p:ext uri="{BB962C8B-B14F-4D97-AF65-F5344CB8AC3E}">
        <p14:creationId xmlns:p14="http://schemas.microsoft.com/office/powerpoint/2010/main" val="204112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“Best Practices”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41827192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16396113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6987580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86m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57385246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85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implementation contains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95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Messages (actual computations)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structure (“bookkeeping”)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separate the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, shuffle only the messages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Basic idea: merge join between graph structure and messages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5400" y="43434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both relations sorted by join key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3733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006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9624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58674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2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6096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06493" y="43434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both relations consistently partitioned and sorted by join key</a:t>
            </a:r>
          </a:p>
        </p:txBody>
      </p:sp>
    </p:spTree>
    <p:extLst>
      <p:ext uri="{BB962C8B-B14F-4D97-AF65-F5344CB8AC3E}">
        <p14:creationId xmlns:p14="http://schemas.microsoft.com/office/powerpoint/2010/main" val="3539506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360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86m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39366935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</a:p>
        </p:txBody>
      </p:sp>
      <p:sp>
        <p:nvSpPr>
          <p:cNvPr id="12" name="TextBox 11"/>
          <p:cNvSpPr txBox="1"/>
          <p:nvPr/>
        </p:nvSpPr>
        <p:spPr>
          <a:xfrm rot="20835401">
            <a:off x="5997993" y="111535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3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Fun!</a:t>
            </a:r>
            <a:endParaRPr lang="en-GB" sz="3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1067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028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-15%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-69%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1.4b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674m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86m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(40m vertices, 1.4b edges)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5303791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27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717447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259917" cy="5410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Country Structure in Facebook</a:t>
            </a:r>
          </a:p>
        </p:txBody>
      </p:sp>
    </p:spTree>
    <p:extLst>
      <p:ext uri="{BB962C8B-B14F-4D97-AF65-F5344CB8AC3E}">
        <p14:creationId xmlns:p14="http://schemas.microsoft.com/office/powerpoint/2010/main" val="9685205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27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327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</a:p>
        </p:txBody>
      </p:sp>
    </p:spTree>
    <p:extLst>
      <p:ext uri="{BB962C8B-B14F-4D97-AF65-F5344CB8AC3E}">
        <p14:creationId xmlns:p14="http://schemas.microsoft.com/office/powerpoint/2010/main" val="1178096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Aside: Partitioning Geo-data</a:t>
            </a:r>
          </a:p>
        </p:txBody>
      </p:sp>
    </p:spTree>
    <p:extLst>
      <p:ext uri="{BB962C8B-B14F-4D97-AF65-F5344CB8AC3E}">
        <p14:creationId xmlns:p14="http://schemas.microsoft.com/office/powerpoint/2010/main" val="20609408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>
            <a:off x="457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Geo-data = regular graph</a:t>
            </a:r>
          </a:p>
        </p:txBody>
      </p:sp>
    </p:spTree>
    <p:extLst>
      <p:ext uri="{BB962C8B-B14F-4D97-AF65-F5344CB8AC3E}">
        <p14:creationId xmlns:p14="http://schemas.microsoft.com/office/powerpoint/2010/main" val="44193921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Z-Order Curves</a:t>
            </a:r>
          </a:p>
        </p:txBody>
      </p:sp>
    </p:spTree>
    <p:extLst>
      <p:ext uri="{BB962C8B-B14F-4D97-AF65-F5344CB8AC3E}">
        <p14:creationId xmlns:p14="http://schemas.microsoft.com/office/powerpoint/2010/main" val="9969494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Hilbert Curves</a:t>
            </a:r>
          </a:p>
        </p:txBody>
      </p:sp>
    </p:spTree>
    <p:extLst>
      <p:ext uri="{BB962C8B-B14F-4D97-AF65-F5344CB8AC3E}">
        <p14:creationId xmlns:p14="http://schemas.microsoft.com/office/powerpoint/2010/main" val="272185299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1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9204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characteristics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29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But what about graphs in general?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4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http://www.flickr.com/photos/fusedforces/4324320625/</a:t>
            </a:r>
          </a:p>
        </p:txBody>
      </p:sp>
    </p:spTree>
    <p:extLst>
      <p:ext uri="{BB962C8B-B14F-4D97-AF65-F5344CB8AC3E}">
        <p14:creationId xmlns:p14="http://schemas.microsoft.com/office/powerpoint/2010/main" val="42259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20464476">
            <a:off x="6178382" y="197948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69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Recursive bisection</a:t>
            </a:r>
          </a:p>
        </p:txBody>
      </p:sp>
    </p:spTree>
    <p:extLst>
      <p:ext uri="{BB962C8B-B14F-4D97-AF65-F5344CB8AC3E}">
        <p14:creationId xmlns:p14="http://schemas.microsoft.com/office/powerpoint/2010/main" val="31535506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2954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Graphs.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</p:spTree>
    <p:extLst>
      <p:ext uri="{BB962C8B-B14F-4D97-AF65-F5344CB8AC3E}">
        <p14:creationId xmlns:p14="http://schemas.microsoft.com/office/powerpoint/2010/main" val="194863654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Graphs.</a:t>
            </a: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19200"/>
            <a:ext cx="3014870" cy="5334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</a:p>
        </p:txBody>
      </p:sp>
    </p:spTree>
    <p:extLst>
      <p:ext uri="{BB962C8B-B14F-4D97-AF65-F5344CB8AC3E}">
        <p14:creationId xmlns:p14="http://schemas.microsoft.com/office/powerpoint/2010/main" val="4144622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Chicken-and-Egg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coarsen the graph you need to identify dense local regions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128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identify dense local regions quickly you to need traverse local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But to traverse local edges efficiently you need the local structure!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34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To efficiently partition the graph, you need to already know what the partitions are!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Industry solution?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5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1891550">
            <a:off x="7034768" y="376743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929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29633126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648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the fundamental issue?</a:t>
            </a:r>
          </a:p>
        </p:txBody>
      </p:sp>
    </p:spTree>
    <p:extLst>
      <p:ext uri="{BB962C8B-B14F-4D97-AF65-F5344CB8AC3E}">
        <p14:creationId xmlns:p14="http://schemas.microsoft.com/office/powerpoint/2010/main" val="953845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0" name="Left Arrow 9"/>
          <p:cNvSpPr/>
          <p:nvPr/>
        </p:nvSpPr>
        <p:spPr bwMode="auto">
          <a:xfrm rot="1891550">
            <a:off x="6425169" y="3249239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48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2600" y="458727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7290" y="45720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86200" y="409202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696524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State-of-the-Art Distributed Graph Algorithms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1587" y="471075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213" y="4648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362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Periodic synchronization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8087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8</a:t>
            </a: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70954966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(Waste container)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</a:p>
        </p:txBody>
      </p:sp>
      <p:sp>
        <p:nvSpPr>
          <p:cNvPr id="28" name="TextBox 27"/>
          <p:cNvSpPr txBox="1"/>
          <p:nvPr/>
        </p:nvSpPr>
        <p:spPr>
          <a:xfrm rot="21120000">
            <a:off x="5768510" y="568393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</a:p>
        </p:txBody>
      </p:sp>
    </p:spTree>
    <p:extLst>
      <p:ext uri="{BB962C8B-B14F-4D97-AF65-F5344CB8AC3E}">
        <p14:creationId xmlns:p14="http://schemas.microsoft.com/office/powerpoint/2010/main" val="3792753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Computational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Based on Bulk Synchronous Parallel (BSP)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 units encoded in a directed graph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 proceeds in a series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supersteps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vertex, at each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superstep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Receives messages directed at it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Executes a user-defined function (modifying state)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Emits messages to other vertices (for the next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035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18457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vertex can choose to deactivate itself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Is “woken up” if new messages received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 halts when all vertices are inactive</a:t>
            </a:r>
          </a:p>
        </p:txBody>
      </p:sp>
    </p:spTree>
    <p:extLst>
      <p:ext uri="{BB962C8B-B14F-4D97-AF65-F5344CB8AC3E}">
        <p14:creationId xmlns:p14="http://schemas.microsoft.com/office/powerpoint/2010/main" val="716618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352800" y="987422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524000" y="1044512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47800" y="2055811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47800" y="4114800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54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Master-Worker 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35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Vertices are hash partitioned (by default) and assigned to workers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happens 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cycle: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528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Master tells all workers to advance a single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delivers messages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, executing vertex computation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Messages sent asynchronously (in batches)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notifies master of number of active vertices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235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Checkpointing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Heartbeat/revert</a:t>
            </a:r>
          </a:p>
        </p:txBody>
      </p:sp>
    </p:spTree>
    <p:extLst>
      <p:ext uri="{BB962C8B-B14F-4D97-AF65-F5344CB8AC3E}">
        <p14:creationId xmlns:p14="http://schemas.microsoft.com/office/powerpoint/2010/main" val="253557667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      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SSSP</a:t>
            </a: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Vertex&lt;double, void, double&gt;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public: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virtual 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double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0.15 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 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PageRank</a:t>
            </a: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virtual 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Output("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SIGMOD.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Combiners</a:t>
            </a: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26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 – Application coordinator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36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Synchronizes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Assigns partitions to workers before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 begins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Workers – Computation &amp; messaging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6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Handle I/O – reading and writing the graph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Computation/messaging of assigned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24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ZooKeeper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05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Maintains global application state</a:t>
            </a:r>
          </a:p>
        </p:txBody>
      </p:sp>
    </p:spTree>
    <p:extLst>
      <p:ext uri="{BB962C8B-B14F-4D97-AF65-F5344CB8AC3E}">
        <p14:creationId xmlns:p14="http://schemas.microsoft.com/office/powerpoint/2010/main" val="6866434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95400"/>
            <a:ext cx="5334000" cy="1752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Given page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inlinks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i="1" baseline="-25000" dirty="0"/>
              <a:t>1</a:t>
            </a:r>
            <a:r>
              <a:rPr lang="en-US" i="1" dirty="0"/>
              <a:t>…</a:t>
            </a:r>
            <a:r>
              <a:rPr lang="en-US" i="1" dirty="0" err="1"/>
              <a:t>t</a:t>
            </a:r>
            <a:r>
              <a:rPr lang="en-US" i="1" baseline="-25000" dirty="0" err="1"/>
              <a:t>n</a:t>
            </a:r>
            <a:r>
              <a:rPr lang="en-US" dirty="0"/>
              <a:t>, where</a:t>
            </a:r>
          </a:p>
          <a:p>
            <a:pPr marL="457129" lvl="1" indent="0">
              <a:buNone/>
            </a:pPr>
            <a:r>
              <a:rPr lang="en-US" i="1" dirty="0"/>
              <a:t>C(t)</a:t>
            </a:r>
            <a:r>
              <a:rPr lang="en-US" dirty="0"/>
              <a:t> is the out-degree of </a:t>
            </a:r>
            <a:r>
              <a:rPr lang="en-US" i="1" dirty="0"/>
              <a:t>t</a:t>
            </a:r>
          </a:p>
          <a:p>
            <a:pPr marL="457129" lvl="1" indent="0">
              <a:buNone/>
            </a:pPr>
            <a:r>
              <a:rPr lang="en-US" i="1" dirty="0">
                <a:sym typeface="Symbol" pitchFamily="18" charset="2"/>
              </a:rPr>
              <a:t></a:t>
            </a:r>
            <a:r>
              <a:rPr lang="en-US" dirty="0"/>
              <a:t> is probability of random jump</a:t>
            </a:r>
          </a:p>
          <a:p>
            <a:pPr marL="457129" lvl="1" indent="0">
              <a:buNone/>
            </a:pPr>
            <a:r>
              <a:rPr lang="en-US" i="1" dirty="0"/>
              <a:t>N</a:t>
            </a:r>
            <a:r>
              <a:rPr lang="en-US" dirty="0"/>
              <a:t> is the total number of nodes in the graph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5" y="3118485"/>
            <a:ext cx="4239895" cy="691515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PageRank: Defined</a:t>
            </a:r>
          </a:p>
        </p:txBody>
      </p:sp>
    </p:spTree>
    <p:extLst>
      <p:ext uri="{BB962C8B-B14F-4D97-AF65-F5344CB8AC3E}">
        <p14:creationId xmlns:p14="http://schemas.microsoft.com/office/powerpoint/2010/main" val="192249470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4</a:t>
              </a: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Dataflow</a:t>
            </a:r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514600" y="22098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6553200" y="41910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0" y="2057400"/>
            <a:ext cx="5940099" cy="4114800"/>
            <a:chOff x="381000" y="1447800"/>
            <a:chExt cx="59400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3680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3680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342109919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Trace</a:t>
            </a:r>
          </a:p>
        </p:txBody>
      </p: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</a:p>
        </p:txBody>
      </p:sp>
    </p:spTree>
    <p:extLst>
      <p:ext uri="{BB962C8B-B14F-4D97-AF65-F5344CB8AC3E}">
        <p14:creationId xmlns:p14="http://schemas.microsoft.com/office/powerpoint/2010/main" val="2935442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State-of-the-Art Distributed Graph Algorithms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01587" y="471075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213" y="4648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362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Periodic synchronization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77073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(Waste container)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4284223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371600"/>
            <a:ext cx="7920899" cy="52451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Motivation</a:t>
            </a:r>
          </a:p>
        </p:txBody>
      </p:sp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= Spark for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48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Integration of record-oriented and graph-oriented processing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692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Extends RDDs to Resilient Distributed Property Graphs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4114800"/>
            <a:ext cx="4038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Graph[VD, ED]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5395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in MapReduce</a:t>
            </a:r>
          </a:p>
        </p:txBody>
      </p:sp>
    </p:spTree>
    <p:extLst>
      <p:ext uri="{BB962C8B-B14F-4D97-AF65-F5344CB8AC3E}">
        <p14:creationId xmlns:p14="http://schemas.microsoft.com/office/powerpoint/2010/main" val="375285735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31684" cy="49573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Property Graph: Example</a:t>
            </a:r>
          </a:p>
        </p:txBody>
      </p:sp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524000"/>
            <a:ext cx="7694981" cy="505276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Underneath the Covers</a:t>
            </a:r>
          </a:p>
        </p:txBody>
      </p:sp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Operators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9800" y="1907738"/>
            <a:ext cx="4953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 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 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triplets: RDD[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EdgeTriplet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[VD, ED]]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67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“collection”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 vertices and edges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3348335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mapVertices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mapEdges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mapTriplets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86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 vertices with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external 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0202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Aggregate messages within local neighborhood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42357992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5777082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</a:p>
        </p:txBody>
      </p:sp>
      <p:sp>
        <p:nvSpPr>
          <p:cNvPr id="30" name="TextBox 29"/>
          <p:cNvSpPr txBox="1"/>
          <p:nvPr/>
        </p:nvSpPr>
        <p:spPr>
          <a:xfrm rot="21120000">
            <a:off x="5866546" y="6159130"/>
            <a:ext cx="311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400" b="0" dirty="0">
                <a:solidFill>
                  <a:srgbClr val="FF0000"/>
                </a:solidFill>
                <a:latin typeface="Gill Sans"/>
                <a:cs typeface="Gill Sans"/>
              </a:rPr>
              <a:t>(Yeah, but it’s still really all just RDDs)</a:t>
            </a:r>
          </a:p>
        </p:txBody>
      </p:sp>
    </p:spTree>
    <p:extLst>
      <p:ext uri="{BB962C8B-B14F-4D97-AF65-F5344CB8AC3E}">
        <p14:creationId xmlns:p14="http://schemas.microsoft.com/office/powerpoint/2010/main" val="3800015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5651" y="33629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42773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61813" y="24384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6975" y="24384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3766" y="33528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8390" y="33528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57041" y="42672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6975" y="42672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vs. BFS</a:t>
            </a:r>
          </a:p>
        </p:txBody>
      </p:sp>
    </p:spTree>
    <p:extLst>
      <p:ext uri="{BB962C8B-B14F-4D97-AF65-F5344CB8AC3E}">
        <p14:creationId xmlns:p14="http://schemas.microsoft.com/office/powerpoint/2010/main" val="73014793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5254732" y="375410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06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58510</TotalTime>
  <Words>2159</Words>
  <Application>Microsoft Office PowerPoint</Application>
  <PresentationFormat>On-screen Show (4:3)</PresentationFormat>
  <Paragraphs>605</Paragraphs>
  <Slides>74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Andale Mono</vt:lpstr>
      <vt:lpstr>Arial</vt:lpstr>
      <vt:lpstr>Arial Black</vt:lpstr>
      <vt:lpstr>Calibri</vt:lpstr>
      <vt:lpstr>Gill Sans</vt:lpstr>
      <vt:lpstr>Vista Sans OT Reg</vt:lpstr>
      <vt:lpstr>Wingdings</vt:lpstr>
      <vt:lpstr>Zapf Dingbats</vt:lpstr>
      <vt:lpstr>Default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11900</cp:revision>
  <dcterms:created xsi:type="dcterms:W3CDTF">2012-08-31T06:36:49Z</dcterms:created>
  <dcterms:modified xsi:type="dcterms:W3CDTF">2019-02-03T19:17:36Z</dcterms:modified>
  <cp:category/>
</cp:coreProperties>
</file>